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70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62" r:id="rId15"/>
  </p:sldIdLst>
  <p:sldSz cx="12192000" cy="6858000"/>
  <p:notesSz cx="6858000" cy="9144000"/>
  <p:defaultTextStyle>
    <a:defPPr>
      <a:defRPr lang="bn-B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n-B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B0F08-F367-4E09-8578-6A78CD4338F3}" type="datetimeFigureOut">
              <a:rPr lang="bn-BD" smtClean="0"/>
              <a:t>14-01-40</a:t>
            </a:fld>
            <a:endParaRPr lang="bn-B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n-B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n-B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n-B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CFC7B-2D54-454C-BCB0-9D3F872CAEB3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1245458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B5595-AF99-44DA-98B5-8C23E15B2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bn-B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2D5D1E-258A-45E2-B317-1D62F5F56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bn-B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F4B72-7F0A-4418-B7BC-A5B00B58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FA5B4-15CB-486B-A087-23B5F6B7B3D3}" type="datetime9">
              <a:rPr lang="bn-BD" smtClean="0"/>
              <a:t>24/09/2018</a:t>
            </a:fld>
            <a:endParaRPr lang="b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1D097-D525-4B8E-873B-BF7115ED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FFFCF-06AD-45DD-9157-67EF961D6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329914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6438A-5E3B-4F0D-8D25-B424C8C24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n-B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7E378-1307-414A-A274-F437C327A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n-B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A51A-CAA0-4800-B0E2-62E3631F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B91D0-74D5-4F8C-BD83-95E746D919E5}" type="datetime9">
              <a:rPr lang="bn-BD" smtClean="0"/>
              <a:t>24/09/2018</a:t>
            </a:fld>
            <a:endParaRPr lang="b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1A03C-608B-444B-AE3A-4CCBAB9E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531CF-EFB4-4792-A696-8725C786F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6427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47CBA4-78F5-4EFC-A428-9CB2DB489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n-B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F34E2A-1F55-4AB9-9D43-08ABF44D4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n-B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08AA2-6A95-47AF-8E5E-6B0193308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92A8C6-784D-467E-B39B-EAFA2A18141A}" type="datetime9">
              <a:rPr lang="bn-BD" smtClean="0"/>
              <a:t>24/09/2018</a:t>
            </a:fld>
            <a:endParaRPr lang="b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F6604-88E6-4CA6-BB14-11002D6AE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86E44-229F-4CC2-901C-1811C11E9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318734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68940-EBFC-4D88-BA3D-0981B33C8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n-B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DE37D-2539-4F06-B844-79DF980D7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n-B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4E9E93-085E-424C-A1F4-5C752D1B2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03DC-5F80-4677-A7D4-16000AB91D93}" type="datetime9">
              <a:rPr lang="bn-BD" smtClean="0"/>
              <a:t>24/09/2018</a:t>
            </a:fld>
            <a:endParaRPr lang="b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02ACE-2843-49F8-8849-CF66F7B19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FEA93-349C-4CC9-82C9-BFA0A82F9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215607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0EB09-D296-4144-94AB-798061174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bn-B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9D9DC-1BF3-4B83-BEA1-AC1C633DB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7E39C-976A-4F53-BAF4-98AD905DF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34E5B-9026-4B04-86B8-971F825DA62D}" type="datetime9">
              <a:rPr lang="bn-BD" smtClean="0"/>
              <a:t>24/09/2018</a:t>
            </a:fld>
            <a:endParaRPr lang="b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F5810-A337-4C89-A422-1D75FFCEC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5FD80-535A-418F-97D9-A73E431E2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40612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5FEB7-367C-4077-AD46-B9FD635B7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n-B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E7EF7-D9CD-4576-BF87-B15F406D99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n-B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66B3E-6B83-47F7-B324-9156B11E0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n-B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DE33C-3CE9-4AAE-A049-EB2F15E8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1D21C-A482-46DD-A4D7-1D6F274B011E}" type="datetime9">
              <a:rPr lang="bn-BD" smtClean="0"/>
              <a:t>24/09/2018</a:t>
            </a:fld>
            <a:endParaRPr lang="bn-B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CBC34-F84E-4ABA-A79C-6BB6FFA9E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EE3372-128E-403B-9C19-A9C252CAF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341811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CD860-037A-42E5-BCA2-C78ED77E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n-B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BABF9-FA1E-4286-842C-E016C6B2A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98DE6-08D9-4C94-8BA6-35830261B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n-B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27AA8-27EE-40A9-AAE4-3CAB39F98C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C54663-5BB4-466F-B46A-918047CBFC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n-B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A206C55-BAA4-4C5C-83AB-486443AB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CBE98-4C7B-400B-A5FA-B175E7F2D47B}" type="datetime9">
              <a:rPr lang="bn-BD" smtClean="0"/>
              <a:t>24/09/2018</a:t>
            </a:fld>
            <a:endParaRPr lang="bn-B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6BB268-F20F-4E5F-A095-1CF68A25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FCF936-AEFA-4FD9-A47C-02DC485E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358887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A1492-C78D-4B1E-82BD-0A572585F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n-B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F239C-6BD9-45B4-AE09-843149A4D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D40EE-65A1-40D5-A89A-AA49C5D7E2DD}" type="datetime9">
              <a:rPr lang="bn-BD" smtClean="0"/>
              <a:t>24/09/2018</a:t>
            </a:fld>
            <a:endParaRPr lang="bn-B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8E1F1D-3D04-47BA-8711-8FF0EEFB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76343-8266-4B35-8BEF-8B506C24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276383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2E1569-39B9-4DEE-A8AB-DE92B1D5C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6A66D-292D-4C14-ADF2-D04AC344C9B3}" type="datetime9">
              <a:rPr lang="bn-BD" smtClean="0"/>
              <a:t>24/09/2018</a:t>
            </a:fld>
            <a:endParaRPr lang="bn-B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1BDED-BD29-4BA0-A3EE-9176E624F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FFF73C-9313-4CC2-BAF6-89586634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382839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E4856-2B61-4E83-B366-C0B1A3A62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n-B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0D666-B2BC-4CD1-96A7-DB1E6C675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n-B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81696-30AD-4D5F-B04D-1437C616F7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A72D4D-37C7-4311-8853-320F37572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B038-1D31-4ACF-B26C-FDD91B6760A9}" type="datetime9">
              <a:rPr lang="bn-BD" smtClean="0"/>
              <a:t>24/09/2018</a:t>
            </a:fld>
            <a:endParaRPr lang="bn-B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462872-DC1B-41BD-9D76-04CF010DB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F38A87-3A3C-40D2-86FF-50A357B9E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41890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27102-E6F0-4D78-A05F-705709833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bn-B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103D8F-F0FD-4AB7-A6EB-6DDF57EA5A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n-B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F01EB7-DCEA-4650-97A1-4C198ADFCA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38911-4413-4B45-B181-262724FAA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333E9-4AFF-4BBF-A257-261A5C68068A}" type="datetime9">
              <a:rPr lang="bn-BD" smtClean="0"/>
              <a:t>24/09/2018</a:t>
            </a:fld>
            <a:endParaRPr lang="bn-B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EE43B-2B6C-4AE4-B9FB-2B6A4ACCC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2E128-6B45-4C7D-8964-8D07D6ADA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200642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C59CD9-D414-4C08-9362-6C1257622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n-B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F8B670-407F-46E4-A922-CE9FE476B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n-B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ED163-FA54-4C3D-A07B-433A39ED46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5C734-A176-4A65-92DB-3B5100F8B077}" type="datetime9">
              <a:rPr lang="bn-BD" smtClean="0"/>
              <a:t>24/09/2018</a:t>
            </a:fld>
            <a:endParaRPr lang="b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D1294D-02C4-40CB-A9AA-724AD035D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 U Aziz</a:t>
            </a:r>
            <a:endParaRPr lang="bn-B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7A284-4253-4CD9-B20F-AA96D0DC8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87B65-348B-4A3D-B9D5-B14BF8FB5388}" type="slidenum">
              <a:rPr lang="bn-BD" smtClean="0"/>
              <a:t>‹#›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32465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n-B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27E594-5C14-4279-A836-B5F0B8927F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4" y="337625"/>
            <a:ext cx="11380763" cy="60732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D898CB-48B9-4C74-9D82-71CA7926C10E}"/>
              </a:ext>
            </a:extLst>
          </p:cNvPr>
          <p:cNvSpPr txBox="1"/>
          <p:nvPr/>
        </p:nvSpPr>
        <p:spPr>
          <a:xfrm>
            <a:off x="1547446" y="618978"/>
            <a:ext cx="9903656" cy="52014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bn-IN" sz="16600" dirty="0">
                <a:pattFill prst="pct5">
                  <a:fgClr>
                    <a:schemeClr val="tx1"/>
                  </a:fgClr>
                  <a:bgClr>
                    <a:schemeClr val="bg1"/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schemeClr val="accent4">
                      <a:lumMod val="60000"/>
                      <a:lumOff val="4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আজকের ক্লাসে </a:t>
            </a:r>
          </a:p>
          <a:p>
            <a:pPr algn="ctr"/>
            <a:r>
              <a:rPr lang="bn-IN" sz="16600" dirty="0">
                <a:pattFill prst="pct5">
                  <a:fgClr>
                    <a:schemeClr val="tx1"/>
                  </a:fgClr>
                  <a:bgClr>
                    <a:schemeClr val="bg1"/>
                  </a:bgClr>
                </a:patt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schemeClr val="accent4">
                      <a:lumMod val="60000"/>
                      <a:lumOff val="4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স্বাগতম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61BA23-6FC6-4CFE-BDAD-354AC2EC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5580B-E37B-4A42-9FA4-2C733F11CDFB}" type="datetime9">
              <a:rPr lang="bn-BD" sz="2400" smtClean="0"/>
              <a:t>24/09/2018</a:t>
            </a:fld>
            <a:endParaRPr lang="bn-BD" sz="2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F4381B-8D2C-48CE-9798-A724CE37F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dirty="0"/>
              <a:t>S U Aziz</a:t>
            </a:r>
            <a:endParaRPr lang="bn-BD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E40330-995A-43BE-9F0F-9A0634E04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z="2400" smtClean="0"/>
              <a:t>1</a:t>
            </a:fld>
            <a:endParaRPr lang="bn-BD" sz="2400" dirty="0"/>
          </a:p>
        </p:txBody>
      </p:sp>
    </p:spTree>
    <p:extLst>
      <p:ext uri="{BB962C8B-B14F-4D97-AF65-F5344CB8AC3E}">
        <p14:creationId xmlns:p14="http://schemas.microsoft.com/office/powerpoint/2010/main" val="15159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00ADA-6D32-42CD-ABB7-8897BC9423E3}"/>
              </a:ext>
            </a:extLst>
          </p:cNvPr>
          <p:cNvSpPr txBox="1"/>
          <p:nvPr/>
        </p:nvSpPr>
        <p:spPr>
          <a:xfrm>
            <a:off x="715104" y="475954"/>
            <a:ext cx="1081805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bn-IN" sz="4400" dirty="0"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জাতীয় আয়ে বিভিন্ন খাতের অবদান </a:t>
            </a:r>
            <a:endParaRPr lang="bn-BD" sz="4000" dirty="0"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14AA5A-9493-4978-9069-9DC32845AB0A}"/>
              </a:ext>
            </a:extLst>
          </p:cNvPr>
          <p:cNvGrpSpPr/>
          <p:nvPr/>
        </p:nvGrpSpPr>
        <p:grpSpPr>
          <a:xfrm>
            <a:off x="715103" y="1245395"/>
            <a:ext cx="10932945" cy="4915349"/>
            <a:chOff x="715103" y="1245395"/>
            <a:chExt cx="10932945" cy="49153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A721B5-D5FD-42CB-87BD-D1414C033E3E}"/>
                </a:ext>
              </a:extLst>
            </p:cNvPr>
            <p:cNvSpPr txBox="1"/>
            <p:nvPr/>
          </p:nvSpPr>
          <p:spPr>
            <a:xfrm>
              <a:off x="715103" y="5391303"/>
              <a:ext cx="109329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bn-IN" sz="4400" dirty="0"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(ঙ) পরিবহন ও যোগাযোগ   </a:t>
              </a:r>
              <a:endParaRPr lang="bn-BD" sz="40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BD2B942-8B08-47F0-AA62-CC43CCF68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103" y="1245395"/>
              <a:ext cx="5380897" cy="4114396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A2FA9C-4E69-4EE4-9DD0-1F9E71167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4129" y="1245395"/>
              <a:ext cx="5523919" cy="4114396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5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D3E1174-3DA6-4350-9ED1-F06EF434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CA68-9B44-4D18-876A-2BB27A49157B}" type="datetime9">
              <a:rPr lang="bn-BD" smtClean="0"/>
              <a:t>24/09/2018</a:t>
            </a:fld>
            <a:endParaRPr lang="bn-BD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5C7F2776-5448-42C5-B2BA-C76ACD7C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B9F36259-9CA7-478E-BD71-E01FCDA6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10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37252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00ADA-6D32-42CD-ABB7-8897BC9423E3}"/>
              </a:ext>
            </a:extLst>
          </p:cNvPr>
          <p:cNvSpPr txBox="1"/>
          <p:nvPr/>
        </p:nvSpPr>
        <p:spPr>
          <a:xfrm>
            <a:off x="715104" y="475954"/>
            <a:ext cx="1081805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bn-IN" sz="44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জাতীয় আয়ে বিভিন্ন খাতের অবদান </a:t>
            </a:r>
            <a:endParaRPr lang="bn-BD" sz="4000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E83A8E-6B08-4339-A451-A532811475F2}"/>
              </a:ext>
            </a:extLst>
          </p:cNvPr>
          <p:cNvGrpSpPr/>
          <p:nvPr/>
        </p:nvGrpSpPr>
        <p:grpSpPr>
          <a:xfrm>
            <a:off x="1425521" y="1142780"/>
            <a:ext cx="9397219" cy="5355592"/>
            <a:chOff x="1364565" y="1128712"/>
            <a:chExt cx="9397219" cy="535559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A721B5-D5FD-42CB-87BD-D1414C033E3E}"/>
                </a:ext>
              </a:extLst>
            </p:cNvPr>
            <p:cNvSpPr txBox="1"/>
            <p:nvPr/>
          </p:nvSpPr>
          <p:spPr>
            <a:xfrm>
              <a:off x="1364565" y="5714863"/>
              <a:ext cx="93972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convex"/>
              </a:sp3d>
            </a:bodyPr>
            <a:lstStyle/>
            <a:p>
              <a:pPr algn="ctr"/>
              <a:r>
                <a:rPr lang="bn-IN" sz="4400" dirty="0"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(চ) স্বাস্থ্য ও সেবা খাত   </a:t>
              </a:r>
              <a:endParaRPr lang="bn-BD" sz="40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2CD239-1705-4FD1-BFA5-7441B0078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565" y="1128712"/>
              <a:ext cx="9397219" cy="4600575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F40D548-F8DB-4FB4-8877-25ABD5D04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E6B75-E529-4113-BC63-02DA4BB4A4C1}" type="datetime9">
              <a:rPr lang="bn-BD" smtClean="0"/>
              <a:t>24/09/2018</a:t>
            </a:fld>
            <a:endParaRPr lang="bn-BD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BA3F425-5EB9-4D9C-A6C0-C24D6559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9A7A579-75FB-4090-BFBF-2BF18CC9C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11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144327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721B5-D5FD-42CB-87BD-D1414C033E3E}"/>
              </a:ext>
            </a:extLst>
          </p:cNvPr>
          <p:cNvSpPr txBox="1"/>
          <p:nvPr/>
        </p:nvSpPr>
        <p:spPr>
          <a:xfrm>
            <a:off x="464234" y="2226074"/>
            <a:ext cx="11240085" cy="110799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bn-IN" sz="66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১। </a:t>
            </a:r>
            <a:r>
              <a:rPr lang="en-US" sz="66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GDP </a:t>
            </a:r>
            <a:r>
              <a:rPr lang="bn-IN" sz="66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 পূর্ণরূপ কি ? </a:t>
            </a:r>
            <a:endParaRPr lang="bn-BD" sz="60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DCE9E-7FD0-4D95-85F7-1209D0186323}"/>
              </a:ext>
            </a:extLst>
          </p:cNvPr>
          <p:cNvSpPr txBox="1"/>
          <p:nvPr/>
        </p:nvSpPr>
        <p:spPr>
          <a:xfrm>
            <a:off x="626007" y="376841"/>
            <a:ext cx="10761785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8800" dirty="0">
                <a:ln w="15875">
                  <a:solidFill>
                    <a:srgbClr val="002060"/>
                  </a:solidFill>
                </a:ln>
                <a:pattFill prst="pct80">
                  <a:fgClr>
                    <a:schemeClr val="tx1"/>
                  </a:fgClr>
                  <a:bgClr>
                    <a:schemeClr val="bg1"/>
                  </a:bgClr>
                </a:pattFill>
                <a:effectLst>
                  <a:outerShdw blurRad="50800" dist="38100" dir="8100000" algn="tr" rotWithShape="0">
                    <a:schemeClr val="accent4">
                      <a:lumMod val="60000"/>
                      <a:lumOff val="4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</a:t>
            </a:r>
            <a:r>
              <a:rPr lang="bn-IN" sz="6600" dirty="0">
                <a:ln w="15875">
                  <a:solidFill>
                    <a:srgbClr val="002060"/>
                  </a:solidFill>
                </a:ln>
                <a:pattFill prst="pct80">
                  <a:fgClr>
                    <a:schemeClr val="tx1"/>
                  </a:fgClr>
                  <a:bgClr>
                    <a:schemeClr val="bg1"/>
                  </a:bgClr>
                </a:pattFill>
                <a:effectLst>
                  <a:outerShdw blurRad="50800" dist="38100" dir="8100000" algn="tr" rotWithShape="0">
                    <a:schemeClr val="accent4">
                      <a:lumMod val="60000"/>
                      <a:lumOff val="40000"/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ল্যায়ন</a:t>
            </a:r>
            <a:endParaRPr lang="bn-BD" sz="6600" dirty="0">
              <a:ln w="15875">
                <a:solidFill>
                  <a:srgbClr val="002060"/>
                </a:solidFill>
              </a:ln>
              <a:pattFill prst="pct80">
                <a:fgClr>
                  <a:schemeClr val="tx1"/>
                </a:fgClr>
                <a:bgClr>
                  <a:schemeClr val="bg1"/>
                </a:bgClr>
              </a:pattFill>
              <a:effectLst>
                <a:outerShdw blurRad="50800" dist="38100" dir="8100000" algn="tr" rotWithShape="0">
                  <a:schemeClr val="accent4">
                    <a:lumMod val="60000"/>
                    <a:lumOff val="40000"/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91FD1F-50E8-4EA1-9A8D-68BE0A7B578C}"/>
              </a:ext>
            </a:extLst>
          </p:cNvPr>
          <p:cNvSpPr txBox="1"/>
          <p:nvPr/>
        </p:nvSpPr>
        <p:spPr>
          <a:xfrm>
            <a:off x="447818" y="3461687"/>
            <a:ext cx="11240085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r>
              <a:rPr lang="bn-IN" sz="72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২। ২০১৫-২০১৬ অর্থবছরে জাতীয় আয়ে শিল্প খাতের অবদান কত কোটি টাকা ? </a:t>
            </a:r>
            <a:endParaRPr lang="bn-BD" sz="6600" dirty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849B5A-8CF8-4850-BF39-4BB6BF735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0DB26-8DF3-4E54-8A6F-48208B35A22C}" type="datetime9">
              <a:rPr lang="bn-BD" smtClean="0"/>
              <a:t>24/09/2018</a:t>
            </a:fld>
            <a:endParaRPr lang="bn-B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BAA5-FA56-40ED-9E50-904C6C6A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68FA7CF-1C7C-4B9D-BC9E-00EC0B50C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12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53833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A721B5-D5FD-42CB-87BD-D1414C033E3E}"/>
              </a:ext>
            </a:extLst>
          </p:cNvPr>
          <p:cNvSpPr txBox="1"/>
          <p:nvPr/>
        </p:nvSpPr>
        <p:spPr>
          <a:xfrm>
            <a:off x="464234" y="1804039"/>
            <a:ext cx="11240085" cy="45243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just"/>
            <a:r>
              <a:rPr lang="bn-IN" sz="7200" dirty="0"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মোট জাতীয় উৎপাদনে বা আয় বৃদ্ধিতে যেসব খাত গুরূত্বপূর্ণ অবদান রাখছে সেগুলোর একটি তালিকা তৈরী করে বিবরন লিখে নিয়ে আসবে । </a:t>
            </a:r>
            <a:endParaRPr lang="bn-BD" sz="6600" dirty="0"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DCE9E-7FD0-4D95-85F7-1209D0186323}"/>
              </a:ext>
            </a:extLst>
          </p:cNvPr>
          <p:cNvSpPr txBox="1"/>
          <p:nvPr/>
        </p:nvSpPr>
        <p:spPr>
          <a:xfrm>
            <a:off x="626007" y="376841"/>
            <a:ext cx="10761785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8800" dirty="0">
                <a:ln w="15875">
                  <a:solidFill>
                    <a:srgbClr val="002060"/>
                  </a:solidFill>
                </a:ln>
                <a:pattFill prst="pct80">
                  <a:fgClr>
                    <a:schemeClr val="tx1"/>
                  </a:fgClr>
                  <a:bgClr>
                    <a:schemeClr val="bg1"/>
                  </a:bgClr>
                </a:patt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 কাজ </a:t>
            </a:r>
            <a:endParaRPr lang="bn-BD" sz="6600" dirty="0">
              <a:ln w="15875">
                <a:solidFill>
                  <a:srgbClr val="002060"/>
                </a:solidFill>
              </a:ln>
              <a:pattFill prst="pct80">
                <a:fgClr>
                  <a:schemeClr val="tx1"/>
                </a:fgClr>
                <a:bgClr>
                  <a:schemeClr val="bg1"/>
                </a:bgClr>
              </a:patt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CA8571-5C35-447A-B4C6-FC32ADA4A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30A1A-AF15-4D55-BF89-6313B42445E7}" type="datetime9">
              <a:rPr lang="bn-BD" smtClean="0"/>
              <a:t>24/09/2018</a:t>
            </a:fld>
            <a:endParaRPr lang="bn-B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27DEBC-208F-4AC2-A154-322830D1A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86E228-9381-4300-9445-F3A2F680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13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163481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59F630-4571-4925-B867-872499770209}"/>
              </a:ext>
            </a:extLst>
          </p:cNvPr>
          <p:cNvSpPr/>
          <p:nvPr/>
        </p:nvSpPr>
        <p:spPr>
          <a:xfrm>
            <a:off x="1012874" y="900332"/>
            <a:ext cx="10072468" cy="4811151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383444-09B6-4E21-BDEE-AF48B290C92C}"/>
              </a:ext>
            </a:extLst>
          </p:cNvPr>
          <p:cNvSpPr txBox="1"/>
          <p:nvPr/>
        </p:nvSpPr>
        <p:spPr>
          <a:xfrm>
            <a:off x="1997612" y="1856935"/>
            <a:ext cx="8088923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/>
            <a:r>
              <a:rPr lang="bn-IN" sz="16600" dirty="0"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ধন্যবাদ </a:t>
            </a:r>
            <a:endParaRPr lang="bn-BD" sz="16600" dirty="0">
              <a:solidFill>
                <a:srgbClr val="FFFF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E2E3B-A29A-496B-B806-DCCD23CF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80335-B582-4F56-BA6A-349F440D887B}" type="datetime9">
              <a:rPr lang="bn-BD" smtClean="0"/>
              <a:t>24/09/2018</a:t>
            </a:fld>
            <a:endParaRPr lang="bn-B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2D85C-18FD-42BB-B7DB-35789ACF9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3A348F-488B-44FB-B001-A785823E0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14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26463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1B483F-374E-4F46-BE25-F3923B2E3F1E}"/>
              </a:ext>
            </a:extLst>
          </p:cNvPr>
          <p:cNvSpPr/>
          <p:nvPr/>
        </p:nvSpPr>
        <p:spPr>
          <a:xfrm>
            <a:off x="506437" y="436098"/>
            <a:ext cx="5589563" cy="5880296"/>
          </a:xfrm>
          <a:prstGeom prst="rect">
            <a:avLst/>
          </a:prstGeom>
          <a:noFill/>
          <a:ln w="111125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4AB6FA-AD07-491B-B706-A13FFC9AB828}"/>
              </a:ext>
            </a:extLst>
          </p:cNvPr>
          <p:cNvSpPr/>
          <p:nvPr/>
        </p:nvSpPr>
        <p:spPr>
          <a:xfrm>
            <a:off x="6210890" y="419682"/>
            <a:ext cx="5589563" cy="5880296"/>
          </a:xfrm>
          <a:prstGeom prst="rect">
            <a:avLst/>
          </a:prstGeom>
          <a:noFill/>
          <a:ln w="111125" cmpd="sng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CD20CA-70CA-41EC-95C1-7EEBF5C12E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63" y="600292"/>
            <a:ext cx="2725543" cy="2725543"/>
          </a:xfrm>
          <a:prstGeom prst="rect">
            <a:avLst/>
          </a:prstGeom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0F1BB7-C5BA-4D90-A1FC-BFDC4F320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243" y="590844"/>
            <a:ext cx="2509838" cy="2784418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590BFC-CA01-445D-B6DF-199A09BEADCE}"/>
              </a:ext>
            </a:extLst>
          </p:cNvPr>
          <p:cNvSpPr txBox="1"/>
          <p:nvPr/>
        </p:nvSpPr>
        <p:spPr>
          <a:xfrm>
            <a:off x="745588" y="3513408"/>
            <a:ext cx="5078437" cy="255454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4800" dirty="0">
                <a:ln w="15875">
                  <a:solidFill>
                    <a:srgbClr val="002060"/>
                  </a:solidFill>
                </a:ln>
                <a:pattFill prst="pct80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সালাহ উদ্দিন আজিজ</a:t>
            </a:r>
          </a:p>
          <a:p>
            <a:pPr algn="ctr"/>
            <a:r>
              <a:rPr lang="bn-IN" sz="2800" dirty="0">
                <a:ln w="15875">
                  <a:solidFill>
                    <a:srgbClr val="002060"/>
                  </a:solidFill>
                </a:ln>
                <a:pattFill prst="pct80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সহকারী প্রধান শিক্ষক </a:t>
            </a:r>
          </a:p>
          <a:p>
            <a:pPr algn="ctr"/>
            <a:r>
              <a:rPr lang="bn-IN" sz="2800" dirty="0">
                <a:ln w="15875">
                  <a:solidFill>
                    <a:srgbClr val="002060"/>
                  </a:solidFill>
                </a:ln>
                <a:pattFill prst="pct80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উত্তর কুলাউড়া উচ্চ বিদ্যালয়</a:t>
            </a:r>
          </a:p>
          <a:p>
            <a:pPr algn="ctr"/>
            <a:r>
              <a:rPr lang="bn-IN" sz="2800" dirty="0">
                <a:ln w="15875">
                  <a:solidFill>
                    <a:srgbClr val="002060"/>
                  </a:solidFill>
                </a:ln>
                <a:pattFill prst="pct80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মোবাইল-০১৭১১৪৭৬৮৯৫</a:t>
            </a:r>
          </a:p>
          <a:p>
            <a:pPr algn="ctr"/>
            <a:r>
              <a:rPr lang="bn-IN" sz="2800" dirty="0">
                <a:ln w="15875">
                  <a:solidFill>
                    <a:srgbClr val="002060"/>
                  </a:solidFill>
                </a:ln>
                <a:pattFill prst="pct80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ই-মেইল- </a:t>
            </a:r>
            <a:r>
              <a:rPr lang="en-US" sz="2000" dirty="0">
                <a:ln w="15875">
                  <a:solidFill>
                    <a:srgbClr val="002060"/>
                  </a:solidFill>
                </a:ln>
                <a:pattFill prst="pct80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aziz.Salahuddin@gmail.com</a:t>
            </a:r>
            <a:endParaRPr lang="bn-BD" sz="2800" dirty="0">
              <a:ln w="15875">
                <a:solidFill>
                  <a:srgbClr val="002060"/>
                </a:solidFill>
              </a:ln>
              <a:pattFill prst="pct80">
                <a:fgClr>
                  <a:schemeClr val="accent1"/>
                </a:fgClr>
                <a:bgClr>
                  <a:schemeClr val="bg1"/>
                </a:bgClr>
              </a:patt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923871-E7FE-4325-8908-E70B0E44B30A}"/>
              </a:ext>
            </a:extLst>
          </p:cNvPr>
          <p:cNvSpPr txBox="1"/>
          <p:nvPr/>
        </p:nvSpPr>
        <p:spPr>
          <a:xfrm>
            <a:off x="6413422" y="3479800"/>
            <a:ext cx="5078437" cy="227388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noAutofit/>
          </a:bodyPr>
          <a:lstStyle/>
          <a:p>
            <a:pPr algn="ctr"/>
            <a:r>
              <a:rPr lang="bn-IN" sz="4800" dirty="0">
                <a:ln w="0" cmpd="sng">
                  <a:solidFill>
                    <a:srgbClr val="002060">
                      <a:alpha val="58000"/>
                    </a:srgbClr>
                  </a:solidFill>
                </a:ln>
                <a:pattFill prst="pct75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ও বিশ্ব পরিচয়</a:t>
            </a:r>
          </a:p>
          <a:p>
            <a:pPr algn="ctr"/>
            <a:r>
              <a:rPr lang="bn-IN" sz="4800" dirty="0">
                <a:ln w="0" cmpd="sng">
                  <a:solidFill>
                    <a:srgbClr val="002060">
                      <a:alpha val="58000"/>
                    </a:srgbClr>
                  </a:solidFill>
                </a:ln>
                <a:pattFill prst="pct75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অষ্টম শ্রেণি   অধ্যায়- ষষ্ঠ</a:t>
            </a:r>
          </a:p>
          <a:p>
            <a:pPr algn="ctr"/>
            <a:r>
              <a:rPr lang="bn-IN" sz="4800" dirty="0">
                <a:ln w="0" cmpd="sng">
                  <a:solidFill>
                    <a:srgbClr val="002060">
                      <a:alpha val="58000"/>
                    </a:srgbClr>
                  </a:solidFill>
                </a:ln>
                <a:pattFill prst="pct75">
                  <a:fgClr>
                    <a:schemeClr val="accent1"/>
                  </a:fgClr>
                  <a:bgClr>
                    <a:schemeClr val="bg1"/>
                  </a:bgClr>
                </a:patt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সময়- ৫০ মি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19AFB1-79B7-4123-A096-20BDA6F3C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2C21-A78C-4BB8-AFBF-BCC9454F3839}" type="datetime9">
              <a:rPr lang="bn-BD" smtClean="0"/>
              <a:t>24/09/2018</a:t>
            </a:fld>
            <a:endParaRPr lang="bn-BD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CB3952-E9C0-4D82-BBB5-DB2F0B2AB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E00B6FFD-CA8C-42CD-B689-E1E4D6CBC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2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273773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E128B1-4330-4BB4-A25F-5CCD8251F5C7}"/>
              </a:ext>
            </a:extLst>
          </p:cNvPr>
          <p:cNvSpPr txBox="1"/>
          <p:nvPr/>
        </p:nvSpPr>
        <p:spPr>
          <a:xfrm>
            <a:off x="745588" y="464234"/>
            <a:ext cx="1081805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bn-IN" sz="44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আ</a:t>
            </a:r>
            <a:r>
              <a:rPr lang="bn-IN" sz="40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জকের পাঠ</a:t>
            </a:r>
            <a:endParaRPr lang="bn-BD" sz="40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  <a:extLst>
              <a:ext uri="{FF2B5EF4-FFF2-40B4-BE49-F238E27FC236}">
                <a16:creationId xmlns:a16="http://schemas.microsoft.com/office/drawing/2014/main" id="{CED0C5A1-46D7-4FCC-A245-634388CBF1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6794391"/>
              </p:ext>
            </p:extLst>
          </p:nvPr>
        </p:nvGraphicFramePr>
        <p:xfrm>
          <a:off x="5638800" y="1437934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1437934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64B9166-38D9-4FB5-A0A6-408C002512ED}"/>
              </a:ext>
            </a:extLst>
          </p:cNvPr>
          <p:cNvSpPr txBox="1"/>
          <p:nvPr/>
        </p:nvSpPr>
        <p:spPr>
          <a:xfrm>
            <a:off x="799512" y="2670517"/>
            <a:ext cx="1081805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IN" sz="44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 একটি ভিডিও দেখি </a:t>
            </a:r>
            <a:endParaRPr lang="bn-BD" sz="40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7E1C1F-3B20-4436-9C52-C71808CEAD01}"/>
              </a:ext>
            </a:extLst>
          </p:cNvPr>
          <p:cNvSpPr txBox="1"/>
          <p:nvPr/>
        </p:nvSpPr>
        <p:spPr>
          <a:xfrm>
            <a:off x="628355" y="2711938"/>
            <a:ext cx="10818055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IN" sz="72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ভিডিও কি বিষয় দেখলে </a:t>
            </a:r>
            <a:endParaRPr lang="bn-BD" sz="66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65A5A0-5A05-48E5-83FE-5C4E1D8D934A}"/>
              </a:ext>
            </a:extLst>
          </p:cNvPr>
          <p:cNvSpPr txBox="1"/>
          <p:nvPr/>
        </p:nvSpPr>
        <p:spPr>
          <a:xfrm>
            <a:off x="555672" y="2305872"/>
            <a:ext cx="108180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11500" dirty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অর্থনীতি  </a:t>
            </a:r>
            <a:endParaRPr lang="bn-BD" sz="96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196745E-5499-42EB-9B61-D3086B27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ACA0-0558-4453-8A0E-CB71D224DC3D}" type="datetime9">
              <a:rPr lang="bn-BD" smtClean="0"/>
              <a:t>24/09/2018</a:t>
            </a:fld>
            <a:endParaRPr lang="bn-BD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B97F064-F5C4-451C-A69A-341509B47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A3AD807-67B9-4E20-9A3E-70B3FCDA1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3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230430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808AD-2B8B-4AEA-B463-790EE7B19780}"/>
              </a:ext>
            </a:extLst>
          </p:cNvPr>
          <p:cNvSpPr txBox="1"/>
          <p:nvPr/>
        </p:nvSpPr>
        <p:spPr>
          <a:xfrm>
            <a:off x="686969" y="461884"/>
            <a:ext cx="10818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0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</a:t>
            </a:r>
            <a:r>
              <a:rPr lang="bn-IN" sz="4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খনফল   </a:t>
            </a:r>
            <a:endParaRPr lang="bn-BD" sz="40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8A31E-8F65-436F-B1BF-ACD44CCAB4C1}"/>
              </a:ext>
            </a:extLst>
          </p:cNvPr>
          <p:cNvSpPr txBox="1"/>
          <p:nvPr/>
        </p:nvSpPr>
        <p:spPr>
          <a:xfrm>
            <a:off x="506438" y="1523887"/>
            <a:ext cx="11268220" cy="470898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bn-IN" sz="6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পাঠ শেষে আমরা......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bn-IN" sz="6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মোট জাতীয় আয়ে যেসব খাত অবদান রাখছে তাদের নাম বলতে পারব,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bn-IN" sz="6000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মোট জাতীয় আয়ে যেসব খাত অবদান রাখছে তাদের বর্ণনা করতে পারব।</a:t>
            </a:r>
            <a:endParaRPr lang="bn-BD" sz="54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3612D-44E0-4B29-BB20-9033F4A6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2425-D1A7-46F6-BB3F-B134D3B2D7DA}" type="datetime9">
              <a:rPr lang="bn-BD" smtClean="0"/>
              <a:t>24/09/2018</a:t>
            </a:fld>
            <a:endParaRPr lang="bn-B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60730-6495-4825-B2CE-299344EB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2646A-6A28-482D-8CB3-DEAE6AA2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4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38335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C808AD-2B8B-4AEA-B463-790EE7B19780}"/>
              </a:ext>
            </a:extLst>
          </p:cNvPr>
          <p:cNvSpPr txBox="1"/>
          <p:nvPr/>
        </p:nvSpPr>
        <p:spPr>
          <a:xfrm>
            <a:off x="686969" y="461884"/>
            <a:ext cx="10818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dirty="0"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একক কাজ  </a:t>
            </a:r>
            <a:endParaRPr lang="bn-BD" sz="40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D8A31E-8F65-436F-B1BF-ACD44CCAB4C1}"/>
              </a:ext>
            </a:extLst>
          </p:cNvPr>
          <p:cNvSpPr txBox="1"/>
          <p:nvPr/>
        </p:nvSpPr>
        <p:spPr>
          <a:xfrm>
            <a:off x="813580" y="1523887"/>
            <a:ext cx="10818055" cy="37856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8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সকলে বই খুলে বইয়ের ৬২ পৃষ্টা থেকে জাতীয় উৎপাদন ও জাতীয় আয় এর ধারনা দুটি খাতাতে লিখ।  </a:t>
            </a:r>
            <a:endParaRPr lang="bn-BD" sz="7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23612D-44E0-4B29-BB20-9033F4A6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D2425-D1A7-46F6-BB3F-B134D3B2D7DA}" type="datetime9">
              <a:rPr lang="bn-BD" smtClean="0"/>
              <a:t>24/09/2018</a:t>
            </a:fld>
            <a:endParaRPr lang="bn-B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460730-6495-4825-B2CE-299344EB0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2646A-6A28-482D-8CB3-DEAE6AA2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5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112952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00ADA-6D32-42CD-ABB7-8897BC9423E3}"/>
              </a:ext>
            </a:extLst>
          </p:cNvPr>
          <p:cNvSpPr txBox="1"/>
          <p:nvPr/>
        </p:nvSpPr>
        <p:spPr>
          <a:xfrm>
            <a:off x="715104" y="475954"/>
            <a:ext cx="10818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dirty="0"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জাতীয় আয়ে বিভিন্ন খাতের অবদান </a:t>
            </a:r>
            <a:endParaRPr lang="bn-BD" sz="4000" dirty="0"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237BCA3-19AC-4CDE-8A73-AEEED5304EF9}"/>
              </a:ext>
            </a:extLst>
          </p:cNvPr>
          <p:cNvGrpSpPr/>
          <p:nvPr/>
        </p:nvGrpSpPr>
        <p:grpSpPr>
          <a:xfrm>
            <a:off x="611092" y="1245395"/>
            <a:ext cx="11205712" cy="5238910"/>
            <a:chOff x="611092" y="1107622"/>
            <a:chExt cx="11205712" cy="53772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09DC28-5782-43E5-914B-3080D0ADB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092" y="1107622"/>
              <a:ext cx="5602856" cy="4593515"/>
            </a:xfrm>
            <a:prstGeom prst="rect">
              <a:avLst/>
            </a:prstGeom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651D5C4-D736-456D-BC33-F547A065E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948" y="1107623"/>
              <a:ext cx="5602856" cy="4593515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A721B5-D5FD-42CB-87BD-D1414C033E3E}"/>
                </a:ext>
              </a:extLst>
            </p:cNvPr>
            <p:cNvSpPr txBox="1"/>
            <p:nvPr/>
          </p:nvSpPr>
          <p:spPr>
            <a:xfrm>
              <a:off x="611092" y="5695074"/>
              <a:ext cx="11205712" cy="789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4400" dirty="0"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(ক) কৃষি ও বনজ  </a:t>
              </a:r>
              <a:endParaRPr lang="bn-BD" sz="4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CED31E5-5BBD-4463-9827-A40D50DF6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276F2-41B2-47AF-924E-BF461860C3B1}" type="datetime9">
              <a:rPr lang="bn-BD" smtClean="0"/>
              <a:t>24/09/2018</a:t>
            </a:fld>
            <a:endParaRPr lang="bn-BD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9B49245-99CA-45DF-A950-AD51CFF8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BA1BC2-81CA-4722-AF86-575B5407C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6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393890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00ADA-6D32-42CD-ABB7-8897BC9423E3}"/>
              </a:ext>
            </a:extLst>
          </p:cNvPr>
          <p:cNvSpPr txBox="1"/>
          <p:nvPr/>
        </p:nvSpPr>
        <p:spPr>
          <a:xfrm>
            <a:off x="715104" y="475954"/>
            <a:ext cx="10818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জাতীয় আয়ে বিভিন্ন খাতের অবদান </a:t>
            </a:r>
            <a:endParaRPr lang="bn-BD" sz="4000" dirty="0"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825B06-CD8F-41D1-BAFA-3A4192021BFD}"/>
              </a:ext>
            </a:extLst>
          </p:cNvPr>
          <p:cNvGrpSpPr/>
          <p:nvPr/>
        </p:nvGrpSpPr>
        <p:grpSpPr>
          <a:xfrm>
            <a:off x="715103" y="1245168"/>
            <a:ext cx="10818055" cy="5239136"/>
            <a:chOff x="1735015" y="1245168"/>
            <a:chExt cx="8721970" cy="523913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A721B5-D5FD-42CB-87BD-D1414C033E3E}"/>
                </a:ext>
              </a:extLst>
            </p:cNvPr>
            <p:cNvSpPr txBox="1"/>
            <p:nvPr/>
          </p:nvSpPr>
          <p:spPr>
            <a:xfrm>
              <a:off x="1735015" y="5714863"/>
              <a:ext cx="8721970" cy="769441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square" rtlCol="0">
              <a:spAutoFit/>
              <a:sp3d extrusionH="57150">
                <a:bevelT w="50800" h="38100" prst="riblet"/>
              </a:sp3d>
            </a:bodyPr>
            <a:lstStyle/>
            <a:p>
              <a:pPr algn="ctr"/>
              <a:r>
                <a:rPr lang="bn-IN" sz="4400" dirty="0"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(খ) মৎস্য খাত,  </a:t>
              </a:r>
              <a:endParaRPr lang="bn-BD" sz="4000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BF659DE-10DB-47D2-8D16-1A28B40FD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015" y="1245168"/>
              <a:ext cx="8721970" cy="4469922"/>
            </a:xfrm>
            <a:prstGeom prst="rect">
              <a:avLst/>
            </a:prstGeom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3846FC3-A392-4159-BFEB-695717BD3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0B1E7-AECA-4D41-96D1-1D85608354F2}" type="datetime9">
              <a:rPr lang="bn-BD" smtClean="0"/>
              <a:t>24/09/2018</a:t>
            </a:fld>
            <a:endParaRPr lang="bn-BD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B402C99-8F6C-4775-B4EC-3B7E8CCA0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C0F5920-0265-483C-9424-396A9AFE1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7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224880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00ADA-6D32-42CD-ABB7-8897BC9423E3}"/>
              </a:ext>
            </a:extLst>
          </p:cNvPr>
          <p:cNvSpPr txBox="1"/>
          <p:nvPr/>
        </p:nvSpPr>
        <p:spPr>
          <a:xfrm>
            <a:off x="715104" y="475954"/>
            <a:ext cx="1081805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bn-IN" sz="4400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জাতীয় আয়ে বিভিন্ন খাতের অবদান </a:t>
            </a:r>
            <a:endParaRPr lang="bn-BD" sz="4000" dirty="0"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6229BA4-84C4-48F6-8990-6DFE9649135D}"/>
              </a:ext>
            </a:extLst>
          </p:cNvPr>
          <p:cNvGrpSpPr/>
          <p:nvPr/>
        </p:nvGrpSpPr>
        <p:grpSpPr>
          <a:xfrm>
            <a:off x="483430" y="1270418"/>
            <a:ext cx="11049728" cy="5043060"/>
            <a:chOff x="483430" y="1270419"/>
            <a:chExt cx="11049728" cy="463042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A721B5-D5FD-42CB-87BD-D1414C033E3E}"/>
                </a:ext>
              </a:extLst>
            </p:cNvPr>
            <p:cNvSpPr txBox="1"/>
            <p:nvPr/>
          </p:nvSpPr>
          <p:spPr>
            <a:xfrm>
              <a:off x="483430" y="5194360"/>
              <a:ext cx="11049728" cy="70648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0800" h="38100" prst="riblet"/>
              </a:sp3d>
            </a:bodyPr>
            <a:lstStyle/>
            <a:p>
              <a:pPr algn="ctr"/>
              <a:r>
                <a:rPr lang="bn-IN" sz="4400" dirty="0">
                  <a:effectLst>
                    <a:glow rad="63500">
                      <a:schemeClr val="accent5">
                        <a:satMod val="175000"/>
                        <a:alpha val="40000"/>
                      </a:scheme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(গ) শিল্প খাত,   </a:t>
              </a:r>
              <a:endParaRPr lang="bn-BD" sz="4000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60D6D1-B432-4F2B-A2D3-D31955AC9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430" y="1270419"/>
              <a:ext cx="5429250" cy="3906491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5E280E0-95BD-4BBF-BA21-7F1999138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6125" y="1270420"/>
              <a:ext cx="5597033" cy="3906490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01600" prst="riblet"/>
            </a:sp3d>
          </p:spPr>
        </p:pic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8098AE2-A581-4243-AEFD-1ABB13136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3DCF8-2F82-4B3B-B75D-BCD42F530245}" type="datetime9">
              <a:rPr lang="bn-BD" smtClean="0"/>
              <a:t>24/09/2018</a:t>
            </a:fld>
            <a:endParaRPr lang="bn-BD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DAB1436-DD63-430D-ADE6-572692976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31B0D30-1FD2-4F94-8355-462D4284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8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8462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FBA6A6-86EC-4F66-BC0E-A181A5AD273D}"/>
              </a:ext>
            </a:extLst>
          </p:cNvPr>
          <p:cNvSpPr/>
          <p:nvPr/>
        </p:nvSpPr>
        <p:spPr>
          <a:xfrm>
            <a:off x="211015" y="140677"/>
            <a:ext cx="11830930" cy="6527409"/>
          </a:xfrm>
          <a:prstGeom prst="rect">
            <a:avLst/>
          </a:prstGeom>
          <a:noFill/>
          <a:ln w="206375" cmpd="dbl">
            <a:solidFill>
              <a:srgbClr val="00206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n-BD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00ADA-6D32-42CD-ABB7-8897BC9423E3}"/>
              </a:ext>
            </a:extLst>
          </p:cNvPr>
          <p:cNvSpPr txBox="1"/>
          <p:nvPr/>
        </p:nvSpPr>
        <p:spPr>
          <a:xfrm>
            <a:off x="715104" y="475954"/>
            <a:ext cx="10818055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bn-IN" sz="44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জাতীয় আয়ে বিভিন্ন খাতের অবদান </a:t>
            </a:r>
            <a:endParaRPr lang="bn-BD" sz="4000" dirty="0"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19B17F-5A4D-421B-9A4A-B5B44449909D}"/>
              </a:ext>
            </a:extLst>
          </p:cNvPr>
          <p:cNvGrpSpPr/>
          <p:nvPr/>
        </p:nvGrpSpPr>
        <p:grpSpPr>
          <a:xfrm>
            <a:off x="658841" y="1245395"/>
            <a:ext cx="11059547" cy="5136651"/>
            <a:chOff x="658841" y="1089919"/>
            <a:chExt cx="11059547" cy="49642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647227-F9E3-43B8-BB42-8796865FC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41" y="1089919"/>
              <a:ext cx="6009245" cy="4362417"/>
            </a:xfrm>
            <a:prstGeom prst="rect">
              <a:avLst/>
            </a:prstGeom>
            <a:effectLst>
              <a:glow rad="139700">
                <a:schemeClr val="accent6">
                  <a:satMod val="175000"/>
                  <a:alpha val="40000"/>
                </a:schemeClr>
              </a:glow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perspectiveFront"/>
              <a:lightRig rig="threePt" dir="t"/>
            </a:scene3d>
            <a:sp3d>
              <a:bevelT prst="angle"/>
            </a:sp3d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7FD5E6C-BD4C-4AEA-AA1A-1EEBA4B0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9612" y="1241864"/>
              <a:ext cx="5148776" cy="404289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perspectiveLeft"/>
              <a:lightRig rig="balanced" dir="t">
                <a:rot lat="0" lon="0" rev="8700000"/>
              </a:lightRig>
            </a:scene3d>
            <a:sp3d>
              <a:bevelT w="190500" h="38100" prst="cross"/>
            </a:sp3d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950166-5C43-4C69-BA87-ECBFDB1F71A8}"/>
                </a:ext>
              </a:extLst>
            </p:cNvPr>
            <p:cNvSpPr txBox="1"/>
            <p:nvPr/>
          </p:nvSpPr>
          <p:spPr>
            <a:xfrm>
              <a:off x="715104" y="5284762"/>
              <a:ext cx="110032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algn="ctr"/>
              <a:r>
                <a:rPr lang="bn-IN" sz="4400" dirty="0"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(ঘ)পাইকারি ও খুচরা বাণিজ্য  </a:t>
              </a:r>
              <a:endParaRPr lang="bn-BD" sz="4000" dirty="0"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03425C9B-1588-49AB-A3DD-D20BDAD3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680DC-D384-4ABB-99E1-C6D5032A3909}" type="datetime9">
              <a:rPr lang="bn-BD" smtClean="0"/>
              <a:t>24/09/2018</a:t>
            </a:fld>
            <a:endParaRPr lang="bn-BD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A97741C-84B3-4113-8032-426DE7B7D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 U Aziz</a:t>
            </a:r>
            <a:endParaRPr lang="bn-BD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FFA5F29B-F344-4FA6-A6EA-4E908C785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87B65-348B-4A3D-B9D5-B14BF8FB5388}" type="slidenum">
              <a:rPr lang="bn-BD" smtClean="0"/>
              <a:t>9</a:t>
            </a:fld>
            <a:endParaRPr lang="bn-BD"/>
          </a:p>
        </p:txBody>
      </p:sp>
    </p:spTree>
    <p:extLst>
      <p:ext uri="{BB962C8B-B14F-4D97-AF65-F5344CB8AC3E}">
        <p14:creationId xmlns:p14="http://schemas.microsoft.com/office/powerpoint/2010/main" val="98463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287</Words>
  <Application>Microsoft Office PowerPoint</Application>
  <PresentationFormat>Widescreen</PresentationFormat>
  <Paragraphs>80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NikoshBAN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Salah Uddin Aziz</dc:creator>
  <cp:lastModifiedBy>Salah Uddin Aziz</cp:lastModifiedBy>
  <cp:revision>31</cp:revision>
  <dcterms:created xsi:type="dcterms:W3CDTF">2018-09-20T14:44:41Z</dcterms:created>
  <dcterms:modified xsi:type="dcterms:W3CDTF">2018-09-24T16:22:03Z</dcterms:modified>
</cp:coreProperties>
</file>